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77" r:id="rId2"/>
    <p:sldId id="274" r:id="rId3"/>
    <p:sldId id="275" r:id="rId4"/>
    <p:sldId id="293" r:id="rId5"/>
    <p:sldId id="279" r:id="rId6"/>
    <p:sldId id="289" r:id="rId7"/>
    <p:sldId id="281" r:id="rId8"/>
    <p:sldId id="290" r:id="rId9"/>
    <p:sldId id="291" r:id="rId10"/>
    <p:sldId id="292" r:id="rId11"/>
    <p:sldId id="28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 Pata"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4343"/>
    <a:srgbClr val="7C7193"/>
    <a:srgbClr val="432B3E"/>
    <a:srgbClr val="976A98"/>
    <a:srgbClr val="D52B1C"/>
    <a:srgbClr val="A31944"/>
    <a:srgbClr val="638CA4"/>
    <a:srgbClr val="14467B"/>
    <a:srgbClr val="E12E30"/>
    <a:srgbClr val="0099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482"/>
  </p:normalViewPr>
  <p:slideViewPr>
    <p:cSldViewPr snapToGrid="0" snapToObjects="1">
      <p:cViewPr varScale="1">
        <p:scale>
          <a:sx n="98" d="100"/>
          <a:sy n="98" d="100"/>
        </p:scale>
        <p:origin x="58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4EBA3-3934-524E-8A73-AFE6F14643AF}" type="datetimeFigureOut">
              <a:rPr lang="it-IT" smtClean="0"/>
              <a:t>14/12/2022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49C6E-BA8E-8143-B34B-86127B909F66}" type="slidenum">
              <a:rPr lang="it-IT" smtClean="0"/>
              <a:t>‹N›</a:t>
            </a:fld>
            <a:endParaRPr lang="it-IT" dirty="0"/>
          </a:p>
        </p:txBody>
      </p:sp>
    </p:spTree>
    <p:extLst>
      <p:ext uri="{BB962C8B-B14F-4D97-AF65-F5344CB8AC3E}">
        <p14:creationId xmlns:p14="http://schemas.microsoft.com/office/powerpoint/2010/main" val="70543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E49C6E-BA8E-8143-B34B-86127B909F66}" type="slidenum">
              <a:rPr lang="it-IT" smtClean="0"/>
              <a:t>2</a:t>
            </a:fld>
            <a:endParaRPr lang="it-IT" dirty="0"/>
          </a:p>
        </p:txBody>
      </p:sp>
    </p:spTree>
    <p:extLst>
      <p:ext uri="{BB962C8B-B14F-4D97-AF65-F5344CB8AC3E}">
        <p14:creationId xmlns:p14="http://schemas.microsoft.com/office/powerpoint/2010/main" val="1649517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solidFill>
        <a:effectLst/>
      </p:bgPr>
    </p:bg>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2BD009E0-D265-0B4B-8FCA-D4EF994EB27B}"/>
              </a:ext>
            </a:extLst>
          </p:cNvPr>
          <p:cNvSpPr/>
          <p:nvPr userDrawn="1"/>
        </p:nvSpPr>
        <p:spPr>
          <a:xfrm>
            <a:off x="2495708" y="4313027"/>
            <a:ext cx="4152584" cy="369332"/>
          </a:xfrm>
          <a:prstGeom prst="rect">
            <a:avLst/>
          </a:prstGeom>
        </p:spPr>
        <p:txBody>
          <a:bodyPr wrap="square">
            <a:spAutoFit/>
          </a:bodyPr>
          <a:lstStyle/>
          <a:p>
            <a:pPr algn="ctr"/>
            <a:r>
              <a:rPr lang="it-IT" sz="900" dirty="0">
                <a:latin typeface="+mj-lt"/>
                <a:ea typeface="Cambria" panose="02040503050406030204" pitchFamily="18" charset="0"/>
                <a:cs typeface="Calibri" panose="020F0502020204030204" pitchFamily="34" charset="0"/>
              </a:rPr>
              <a:t>Un servizio di aggiornamento scientifico</a:t>
            </a:r>
            <a:br>
              <a:rPr lang="it-IT" sz="900" dirty="0">
                <a:latin typeface="+mj-lt"/>
                <a:ea typeface="Cambria" panose="02040503050406030204" pitchFamily="18" charset="0"/>
                <a:cs typeface="Calibri" panose="020F0502020204030204" pitchFamily="34" charset="0"/>
              </a:rPr>
            </a:br>
            <a:r>
              <a:rPr lang="it-IT" sz="900" dirty="0">
                <a:latin typeface="+mj-lt"/>
                <a:ea typeface="Cambria" panose="02040503050406030204" pitchFamily="18" charset="0"/>
                <a:cs typeface="Calibri" panose="020F0502020204030204" pitchFamily="34" charset="0"/>
              </a:rPr>
              <a:t>realizzato con un contributo educazionale non condizionante di</a:t>
            </a:r>
            <a:endParaRPr lang="it-IT" sz="900" dirty="0">
              <a:effectLst/>
              <a:latin typeface="+mj-lt"/>
              <a:ea typeface="Cambria" panose="02040503050406030204" pitchFamily="18" charset="0"/>
              <a:cs typeface="Times New Roman" panose="02020603050405020304" pitchFamily="18" charset="0"/>
            </a:endParaRPr>
          </a:p>
        </p:txBody>
      </p:sp>
      <p:sp>
        <p:nvSpPr>
          <p:cNvPr id="9" name="Rettangolo 8">
            <a:extLst>
              <a:ext uri="{FF2B5EF4-FFF2-40B4-BE49-F238E27FC236}">
                <a16:creationId xmlns:a16="http://schemas.microsoft.com/office/drawing/2014/main" id="{3DE552B8-F3E9-1743-83FF-793FFE19D42B}"/>
              </a:ext>
            </a:extLst>
          </p:cNvPr>
          <p:cNvSpPr/>
          <p:nvPr userDrawn="1"/>
        </p:nvSpPr>
        <p:spPr>
          <a:xfrm>
            <a:off x="0" y="4257825"/>
            <a:ext cx="9144000" cy="54333"/>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50BCE9BA-35DF-95FE-AB57-7D27306C53D1}"/>
              </a:ext>
            </a:extLst>
          </p:cNvPr>
          <p:cNvPicPr>
            <a:picLocks noChangeAspect="1"/>
          </p:cNvPicPr>
          <p:nvPr userDrawn="1"/>
        </p:nvPicPr>
        <p:blipFill rotWithShape="1">
          <a:blip r:embed="rId2"/>
          <a:srcRect l="9206" t="18880" r="6580" b="17314"/>
          <a:stretch/>
        </p:blipFill>
        <p:spPr>
          <a:xfrm>
            <a:off x="3918941" y="4630989"/>
            <a:ext cx="1306119" cy="396968"/>
          </a:xfrm>
          <a:prstGeom prst="rect">
            <a:avLst/>
          </a:prstGeom>
        </p:spPr>
      </p:pic>
      <p:sp>
        <p:nvSpPr>
          <p:cNvPr id="12" name="Rettangolo 11">
            <a:extLst>
              <a:ext uri="{FF2B5EF4-FFF2-40B4-BE49-F238E27FC236}">
                <a16:creationId xmlns:a16="http://schemas.microsoft.com/office/drawing/2014/main" id="{68B635E8-5CC7-8D41-ADD5-A895ECB7744D}"/>
              </a:ext>
            </a:extLst>
          </p:cNvPr>
          <p:cNvSpPr/>
          <p:nvPr userDrawn="1"/>
        </p:nvSpPr>
        <p:spPr>
          <a:xfrm>
            <a:off x="938026" y="1192696"/>
            <a:ext cx="979721" cy="248479"/>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descr="Immagine che contiene testo&#10;&#10;Descrizione generata automaticamente">
            <a:extLst>
              <a:ext uri="{FF2B5EF4-FFF2-40B4-BE49-F238E27FC236}">
                <a16:creationId xmlns:a16="http://schemas.microsoft.com/office/drawing/2014/main" id="{B0224E9A-D2AE-8889-9BF6-BCD012EDA612}"/>
              </a:ext>
            </a:extLst>
          </p:cNvPr>
          <p:cNvPicPr>
            <a:picLocks noChangeAspect="1"/>
          </p:cNvPicPr>
          <p:nvPr userDrawn="1"/>
        </p:nvPicPr>
        <p:blipFill>
          <a:blip r:embed="rId3"/>
          <a:stretch>
            <a:fillRect/>
          </a:stretch>
        </p:blipFill>
        <p:spPr>
          <a:xfrm>
            <a:off x="0" y="0"/>
            <a:ext cx="9153094" cy="1802015"/>
          </a:xfrm>
          <a:prstGeom prst="rect">
            <a:avLst/>
          </a:prstGeom>
        </p:spPr>
      </p:pic>
      <p:sp>
        <p:nvSpPr>
          <p:cNvPr id="4" name="Triangolo 3">
            <a:extLst>
              <a:ext uri="{FF2B5EF4-FFF2-40B4-BE49-F238E27FC236}">
                <a16:creationId xmlns:a16="http://schemas.microsoft.com/office/drawing/2014/main" id="{A509DD4A-9B79-F6FE-71DC-295AB08C0E96}"/>
              </a:ext>
            </a:extLst>
          </p:cNvPr>
          <p:cNvSpPr/>
          <p:nvPr userDrawn="1"/>
        </p:nvSpPr>
        <p:spPr>
          <a:xfrm>
            <a:off x="4269850" y="1616916"/>
            <a:ext cx="604300" cy="18553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FBB7CCB5-3A9D-4DD3-6649-2F107215EE9A}"/>
              </a:ext>
            </a:extLst>
          </p:cNvPr>
          <p:cNvPicPr>
            <a:picLocks noChangeAspect="1"/>
          </p:cNvPicPr>
          <p:nvPr userDrawn="1"/>
        </p:nvPicPr>
        <p:blipFill>
          <a:blip r:embed="rId4"/>
          <a:stretch>
            <a:fillRect/>
          </a:stretch>
        </p:blipFill>
        <p:spPr>
          <a:xfrm>
            <a:off x="3825170" y="1868367"/>
            <a:ext cx="1493660" cy="281317"/>
          </a:xfrm>
          <a:prstGeom prst="rect">
            <a:avLst/>
          </a:prstGeom>
        </p:spPr>
      </p:pic>
      <p:sp>
        <p:nvSpPr>
          <p:cNvPr id="2" name="CasellaDiTesto 1">
            <a:extLst>
              <a:ext uri="{FF2B5EF4-FFF2-40B4-BE49-F238E27FC236}">
                <a16:creationId xmlns:a16="http://schemas.microsoft.com/office/drawing/2014/main" id="{48B5DF65-C015-0CEE-5898-4B57AA1F4CB5}"/>
              </a:ext>
            </a:extLst>
          </p:cNvPr>
          <p:cNvSpPr txBox="1"/>
          <p:nvPr userDrawn="1"/>
        </p:nvSpPr>
        <p:spPr>
          <a:xfrm>
            <a:off x="1085316" y="2571750"/>
            <a:ext cx="6973368" cy="1261884"/>
          </a:xfrm>
          <a:prstGeom prst="rect">
            <a:avLst/>
          </a:prstGeom>
          <a:noFill/>
        </p:spPr>
        <p:txBody>
          <a:bodyPr wrap="square">
            <a:spAutoFit/>
          </a:bodyPr>
          <a:lstStyle/>
          <a:p>
            <a:pPr algn="ctr"/>
            <a:r>
              <a:rPr lang="it-IT" sz="1600" b="1" dirty="0">
                <a:solidFill>
                  <a:srgbClr val="976A98"/>
                </a:solidFill>
                <a:effectLst/>
                <a:latin typeface="+mj-lt"/>
                <a:ea typeface="Calibri" panose="020F0502020204030204" pitchFamily="34" charset="0"/>
                <a:cs typeface="Calibri" panose="020F0502020204030204" pitchFamily="34" charset="0"/>
              </a:rPr>
              <a:t>DAL SAN ANTONIO BREAST CANCER SYMPOSIUM 2022</a:t>
            </a:r>
            <a:endParaRPr lang="it-IT" sz="1600" dirty="0">
              <a:solidFill>
                <a:srgbClr val="976A98"/>
              </a:solidFill>
              <a:effectLst/>
              <a:latin typeface="+mj-lt"/>
              <a:ea typeface="Calibri" panose="020F0502020204030204" pitchFamily="34" charset="0"/>
              <a:cs typeface="Times New Roman" panose="02020603050405020304" pitchFamily="18" charset="0"/>
            </a:endParaRPr>
          </a:p>
          <a:p>
            <a:pPr algn="ctr"/>
            <a:r>
              <a:rPr lang="it-IT" sz="1800" b="1" dirty="0">
                <a:effectLst/>
                <a:latin typeface="+mj-lt"/>
                <a:ea typeface="Calibri" panose="020F0502020204030204" pitchFamily="34" charset="0"/>
                <a:cs typeface="Calibri" panose="020F0502020204030204" pitchFamily="34" charset="0"/>
              </a:rPr>
              <a:t> </a:t>
            </a:r>
            <a:endParaRPr lang="it-IT" sz="1600" dirty="0">
              <a:effectLst/>
              <a:latin typeface="+mj-lt"/>
              <a:ea typeface="Calibri" panose="020F0502020204030204" pitchFamily="34" charset="0"/>
              <a:cs typeface="Times New Roman" panose="02020603050405020304" pitchFamily="18" charset="0"/>
            </a:endParaRPr>
          </a:p>
          <a:p>
            <a:pPr algn="ctr"/>
            <a:r>
              <a:rPr lang="it-IT" sz="40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4000" dirty="0">
              <a:solidFill>
                <a:srgbClr val="7C7193"/>
              </a:solidFill>
              <a:effectLst/>
              <a:latin typeface="+mj-lt"/>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titolo">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359" y="2595892"/>
            <a:ext cx="7796720" cy="401934"/>
          </a:xfrm>
        </p:spPr>
        <p:txBody>
          <a:bodyPr>
            <a:noAutofit/>
          </a:bodyPr>
          <a:lstStyle>
            <a:lvl1pPr marL="0" indent="0" algn="ctr">
              <a:buNone/>
              <a:defRPr sz="2400">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9" name="Rettangolo 8">
            <a:extLst>
              <a:ext uri="{FF2B5EF4-FFF2-40B4-BE49-F238E27FC236}">
                <a16:creationId xmlns:a16="http://schemas.microsoft.com/office/drawing/2014/main" id="{D5029C74-8FA8-8645-B96F-3E4AABC53F53}"/>
              </a:ext>
            </a:extLst>
          </p:cNvPr>
          <p:cNvSpPr/>
          <p:nvPr userDrawn="1"/>
        </p:nvSpPr>
        <p:spPr>
          <a:xfrm>
            <a:off x="-9427" y="4922524"/>
            <a:ext cx="9180000" cy="252000"/>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070EBCEE-B5E3-4644-960A-A6AC416C6D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11" name="Rettangolo 10">
            <a:extLst>
              <a:ext uri="{FF2B5EF4-FFF2-40B4-BE49-F238E27FC236}">
                <a16:creationId xmlns:a16="http://schemas.microsoft.com/office/drawing/2014/main" id="{F1E87B41-3501-1743-BD32-D43DE7453B3B}"/>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4" name="Immagine 3">
            <a:extLst>
              <a:ext uri="{FF2B5EF4-FFF2-40B4-BE49-F238E27FC236}">
                <a16:creationId xmlns:a16="http://schemas.microsoft.com/office/drawing/2014/main" id="{B4A0DBD3-2D76-61A3-83C2-802067C35210}"/>
              </a:ext>
            </a:extLst>
          </p:cNvPr>
          <p:cNvPicPr>
            <a:picLocks noChangeAspect="1"/>
          </p:cNvPicPr>
          <p:nvPr userDrawn="1"/>
        </p:nvPicPr>
        <p:blipFill>
          <a:blip r:embed="rId3"/>
          <a:srcRect/>
          <a:stretch/>
        </p:blipFill>
        <p:spPr>
          <a:xfrm>
            <a:off x="3744568" y="272398"/>
            <a:ext cx="1654865" cy="311678"/>
          </a:xfrm>
          <a:prstGeom prst="rect">
            <a:avLst/>
          </a:prstGeom>
        </p:spPr>
      </p:pic>
      <p:pic>
        <p:nvPicPr>
          <p:cNvPr id="5" name="Immagine 4">
            <a:extLst>
              <a:ext uri="{FF2B5EF4-FFF2-40B4-BE49-F238E27FC236}">
                <a16:creationId xmlns:a16="http://schemas.microsoft.com/office/drawing/2014/main" id="{746797D3-B613-8A97-22B1-00D525CA57D6}"/>
              </a:ext>
            </a:extLst>
          </p:cNvPr>
          <p:cNvPicPr>
            <a:picLocks noChangeAspect="1"/>
          </p:cNvPicPr>
          <p:nvPr userDrawn="1"/>
        </p:nvPicPr>
        <p:blipFill rotWithShape="1">
          <a:blip r:embed="rId4"/>
          <a:srcRect b="86286"/>
          <a:stretch/>
        </p:blipFill>
        <p:spPr>
          <a:xfrm>
            <a:off x="-85481" y="-33115"/>
            <a:ext cx="9314963" cy="252001"/>
          </a:xfrm>
          <a:prstGeom prst="rect">
            <a:avLst/>
          </a:prstGeom>
        </p:spPr>
      </p:pic>
      <p:pic>
        <p:nvPicPr>
          <p:cNvPr id="8" name="Immagine 7" descr="Immagine che contiene fiore, pianta, grafica vettoriale&#10;&#10;Descrizione generata automaticamente">
            <a:extLst>
              <a:ext uri="{FF2B5EF4-FFF2-40B4-BE49-F238E27FC236}">
                <a16:creationId xmlns:a16="http://schemas.microsoft.com/office/drawing/2014/main" id="{7254C90C-CA36-F7E4-182C-CE801946A69C}"/>
              </a:ext>
            </a:extLst>
          </p:cNvPr>
          <p:cNvPicPr>
            <a:picLocks noChangeAspect="1"/>
          </p:cNvPicPr>
          <p:nvPr userDrawn="1"/>
        </p:nvPicPr>
        <p:blipFill rotWithShape="1">
          <a:blip r:embed="rId5"/>
          <a:srcRect l="13220"/>
          <a:stretch/>
        </p:blipFill>
        <p:spPr>
          <a:xfrm>
            <a:off x="4063116" y="551929"/>
            <a:ext cx="1017768" cy="827376"/>
          </a:xfrm>
          <a:prstGeom prst="rect">
            <a:avLst/>
          </a:prstGeom>
        </p:spPr>
      </p:pic>
      <p:sp>
        <p:nvSpPr>
          <p:cNvPr id="6" name="CasellaDiTesto 5">
            <a:extLst>
              <a:ext uri="{FF2B5EF4-FFF2-40B4-BE49-F238E27FC236}">
                <a16:creationId xmlns:a16="http://schemas.microsoft.com/office/drawing/2014/main" id="{403EC062-5CE1-0196-FD98-68A77F4D0622}"/>
              </a:ext>
            </a:extLst>
          </p:cNvPr>
          <p:cNvSpPr txBox="1"/>
          <p:nvPr userDrawn="1"/>
        </p:nvSpPr>
        <p:spPr>
          <a:xfrm>
            <a:off x="1891584" y="1685247"/>
            <a:ext cx="5360833"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p>
        </p:txBody>
      </p:sp>
    </p:spTree>
    <p:extLst>
      <p:ext uri="{BB962C8B-B14F-4D97-AF65-F5344CB8AC3E}">
        <p14:creationId xmlns:p14="http://schemas.microsoft.com/office/powerpoint/2010/main" val="111094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Mess-chiav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3" name="Content Placeholder 2"/>
          <p:cNvSpPr>
            <a:spLocks noGrp="1"/>
          </p:cNvSpPr>
          <p:nvPr>
            <p:ph idx="1"/>
          </p:nvPr>
        </p:nvSpPr>
        <p:spPr>
          <a:xfrm>
            <a:off x="628650" y="1369218"/>
            <a:ext cx="7886700" cy="3263505"/>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p>
        </p:txBody>
      </p:sp>
    </p:spTree>
    <p:extLst>
      <p:ext uri="{BB962C8B-B14F-4D97-AF65-F5344CB8AC3E}">
        <p14:creationId xmlns:p14="http://schemas.microsoft.com/office/powerpoint/2010/main" val="28728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ckground1">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900" dirty="0">
              <a:solidFill>
                <a:srgbClr val="7C7193"/>
              </a:solidFill>
              <a:effectLst/>
              <a:latin typeface="+mj-lt"/>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9BFE4E3-8EF3-660F-2B08-E4B9C098217A}"/>
              </a:ext>
            </a:extLst>
          </p:cNvPr>
          <p:cNvSpPr>
            <a:spLocks noGrp="1"/>
          </p:cNvSpPr>
          <p:nvPr>
            <p:ph idx="10"/>
          </p:nvPr>
        </p:nvSpPr>
        <p:spPr>
          <a:xfrm>
            <a:off x="651765" y="1831155"/>
            <a:ext cx="7886700" cy="2801570"/>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15" name="CasellaDiTesto 14">
            <a:extLst>
              <a:ext uri="{FF2B5EF4-FFF2-40B4-BE49-F238E27FC236}">
                <a16:creationId xmlns:a16="http://schemas.microsoft.com/office/drawing/2014/main" id="{984BA178-C99E-D3C7-36DC-18B91F88835E}"/>
              </a:ext>
            </a:extLst>
          </p:cNvPr>
          <p:cNvSpPr txBox="1"/>
          <p:nvPr userDrawn="1"/>
        </p:nvSpPr>
        <p:spPr>
          <a:xfrm>
            <a:off x="628650" y="1362288"/>
            <a:ext cx="4659464" cy="400110"/>
          </a:xfrm>
          <a:prstGeom prst="rect">
            <a:avLst/>
          </a:prstGeom>
          <a:noFill/>
        </p:spPr>
        <p:txBody>
          <a:bodyPr wrap="square">
            <a:spAutoFit/>
          </a:bodyPr>
          <a:lstStyle/>
          <a:p>
            <a:pPr marL="0" indent="0">
              <a:buNone/>
            </a:pPr>
            <a:r>
              <a:rPr lang="it-IT" sz="2000" i="1" dirty="0">
                <a:effectLst/>
                <a:latin typeface="+mj-lt"/>
                <a:ea typeface="Calibri" panose="020F0502020204030204" pitchFamily="34" charset="0"/>
              </a:rPr>
              <a:t>Cosa c’è di noto su questo argomento?</a:t>
            </a:r>
            <a:endParaRPr lang="it-IT" sz="2000" i="1" dirty="0">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ckground2">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900" dirty="0">
              <a:solidFill>
                <a:srgbClr val="7C7193"/>
              </a:solidFill>
              <a:effectLst/>
              <a:latin typeface="+mj-lt"/>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9BFE4E3-8EF3-660F-2B08-E4B9C098217A}"/>
              </a:ext>
            </a:extLst>
          </p:cNvPr>
          <p:cNvSpPr>
            <a:spLocks noGrp="1"/>
          </p:cNvSpPr>
          <p:nvPr>
            <p:ph idx="10"/>
          </p:nvPr>
        </p:nvSpPr>
        <p:spPr>
          <a:xfrm>
            <a:off x="651765" y="1831155"/>
            <a:ext cx="7886700" cy="2801570"/>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6" name="CasellaDiTesto 5">
            <a:extLst>
              <a:ext uri="{FF2B5EF4-FFF2-40B4-BE49-F238E27FC236}">
                <a16:creationId xmlns:a16="http://schemas.microsoft.com/office/drawing/2014/main" id="{96147F98-F991-E201-5A93-E9971C14978F}"/>
              </a:ext>
            </a:extLst>
          </p:cNvPr>
          <p:cNvSpPr txBox="1"/>
          <p:nvPr userDrawn="1"/>
        </p:nvSpPr>
        <p:spPr>
          <a:xfrm>
            <a:off x="628650" y="1362288"/>
            <a:ext cx="4659464" cy="400110"/>
          </a:xfrm>
          <a:prstGeom prst="rect">
            <a:avLst/>
          </a:prstGeom>
          <a:noFill/>
        </p:spPr>
        <p:txBody>
          <a:bodyPr wrap="square">
            <a:spAutoFit/>
          </a:bodyPr>
          <a:lstStyle/>
          <a:p>
            <a:pPr marL="0" indent="0">
              <a:buNone/>
            </a:pPr>
            <a:r>
              <a:rPr lang="it-IT" sz="2000" i="1" dirty="0">
                <a:effectLst/>
                <a:latin typeface="+mj-lt"/>
                <a:ea typeface="Calibri" panose="020F0502020204030204" pitchFamily="34" charset="0"/>
              </a:rPr>
              <a:t>Come sarà condotto questo studio?</a:t>
            </a:r>
          </a:p>
        </p:txBody>
      </p:sp>
    </p:spTree>
    <p:extLst>
      <p:ext uri="{BB962C8B-B14F-4D97-AF65-F5344CB8AC3E}">
        <p14:creationId xmlns:p14="http://schemas.microsoft.com/office/powerpoint/2010/main" val="332393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isultati">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900" dirty="0">
              <a:solidFill>
                <a:srgbClr val="7C7193"/>
              </a:solidFill>
              <a:effectLst/>
              <a:latin typeface="+mj-lt"/>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9BFE4E3-8EF3-660F-2B08-E4B9C098217A}"/>
              </a:ext>
            </a:extLst>
          </p:cNvPr>
          <p:cNvSpPr>
            <a:spLocks noGrp="1"/>
          </p:cNvSpPr>
          <p:nvPr>
            <p:ph idx="10"/>
          </p:nvPr>
        </p:nvSpPr>
        <p:spPr>
          <a:xfrm>
            <a:off x="651765" y="1831155"/>
            <a:ext cx="7886700" cy="2801570"/>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6" name="CasellaDiTesto 5">
            <a:extLst>
              <a:ext uri="{FF2B5EF4-FFF2-40B4-BE49-F238E27FC236}">
                <a16:creationId xmlns:a16="http://schemas.microsoft.com/office/drawing/2014/main" id="{AC74A4B9-47C6-F462-68DC-6332FB06DC43}"/>
              </a:ext>
            </a:extLst>
          </p:cNvPr>
          <p:cNvSpPr txBox="1"/>
          <p:nvPr userDrawn="1"/>
        </p:nvSpPr>
        <p:spPr>
          <a:xfrm>
            <a:off x="628650" y="1362288"/>
            <a:ext cx="4659464" cy="400110"/>
          </a:xfrm>
          <a:prstGeom prst="rect">
            <a:avLst/>
          </a:prstGeom>
          <a:noFill/>
        </p:spPr>
        <p:txBody>
          <a:bodyPr wrap="square">
            <a:spAutoFit/>
          </a:bodyPr>
          <a:lstStyle/>
          <a:p>
            <a:pPr marL="0" indent="0">
              <a:buNone/>
            </a:pPr>
            <a:r>
              <a:rPr lang="it-IT" sz="2000" i="1" dirty="0">
                <a:effectLst/>
                <a:latin typeface="+mj-lt"/>
                <a:ea typeface="Calibri" panose="020F0502020204030204" pitchFamily="34" charset="0"/>
              </a:rPr>
              <a:t>Cosa ha evidenziato questo studio?</a:t>
            </a:r>
          </a:p>
        </p:txBody>
      </p:sp>
    </p:spTree>
    <p:extLst>
      <p:ext uri="{BB962C8B-B14F-4D97-AF65-F5344CB8AC3E}">
        <p14:creationId xmlns:p14="http://schemas.microsoft.com/office/powerpoint/2010/main" val="160886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clusioni">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900" dirty="0">
              <a:solidFill>
                <a:srgbClr val="7C7193"/>
              </a:solidFill>
              <a:effectLst/>
              <a:latin typeface="+mj-lt"/>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9BFE4E3-8EF3-660F-2B08-E4B9C098217A}"/>
              </a:ext>
            </a:extLst>
          </p:cNvPr>
          <p:cNvSpPr>
            <a:spLocks noGrp="1"/>
          </p:cNvSpPr>
          <p:nvPr>
            <p:ph idx="10"/>
          </p:nvPr>
        </p:nvSpPr>
        <p:spPr>
          <a:xfrm>
            <a:off x="651765" y="1831155"/>
            <a:ext cx="7886700" cy="2801570"/>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6" name="CasellaDiTesto 5">
            <a:extLst>
              <a:ext uri="{FF2B5EF4-FFF2-40B4-BE49-F238E27FC236}">
                <a16:creationId xmlns:a16="http://schemas.microsoft.com/office/drawing/2014/main" id="{B69CBCA9-A80B-D95D-F56C-2CDFAC71D9B4}"/>
              </a:ext>
            </a:extLst>
          </p:cNvPr>
          <p:cNvSpPr txBox="1"/>
          <p:nvPr userDrawn="1"/>
        </p:nvSpPr>
        <p:spPr>
          <a:xfrm>
            <a:off x="628649" y="1362288"/>
            <a:ext cx="7569145" cy="400110"/>
          </a:xfrm>
          <a:prstGeom prst="rect">
            <a:avLst/>
          </a:prstGeom>
          <a:noFill/>
        </p:spPr>
        <p:txBody>
          <a:bodyPr wrap="square">
            <a:spAutoFit/>
          </a:bodyPr>
          <a:lstStyle/>
          <a:p>
            <a:pPr marL="0" indent="0">
              <a:buNone/>
            </a:pPr>
            <a:r>
              <a:rPr lang="it-IT" sz="2000" i="1" dirty="0">
                <a:effectLst/>
                <a:latin typeface="+mj-lt"/>
                <a:ea typeface="Calibri" panose="020F0502020204030204" pitchFamily="34" charset="0"/>
              </a:rPr>
              <a:t>Qual è l’impatto di questo studio sulla pratica clinica?</a:t>
            </a:r>
          </a:p>
        </p:txBody>
      </p:sp>
    </p:spTree>
    <p:extLst>
      <p:ext uri="{BB962C8B-B14F-4D97-AF65-F5344CB8AC3E}">
        <p14:creationId xmlns:p14="http://schemas.microsoft.com/office/powerpoint/2010/main" val="51703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p:txBody>
      </p:sp>
      <p:sp>
        <p:nvSpPr>
          <p:cNvPr id="2" name="Title Placeholder 1"/>
          <p:cNvSpPr>
            <a:spLocks noGrp="1"/>
          </p:cNvSpPr>
          <p:nvPr>
            <p:ph type="title"/>
          </p:nvPr>
        </p:nvSpPr>
        <p:spPr>
          <a:xfrm>
            <a:off x="628650" y="510776"/>
            <a:ext cx="7886700" cy="757239"/>
          </a:xfrm>
          <a:prstGeom prst="rect">
            <a:avLst/>
          </a:prstGeom>
        </p:spPr>
        <p:txBody>
          <a:bodyPr vert="horz" lIns="91440" tIns="45720" rIns="91440" bIns="45720" rtlCol="0" anchor="ctr">
            <a:noAutofit/>
          </a:bodyPr>
          <a:lstStyle/>
          <a:p>
            <a:r>
              <a:rPr lang="it-IT" dirty="0"/>
              <a:t>Fare clic per modificare lo stile del titolo dello schema</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0" r:id="rId4"/>
    <p:sldLayoutId id="2147483662" r:id="rId5"/>
    <p:sldLayoutId id="2147483663" r:id="rId6"/>
    <p:sldLayoutId id="2147483664" r:id="rId7"/>
  </p:sldLayoutIdLst>
  <p:txStyles>
    <p:titleStyle>
      <a:lvl1pPr algn="l" defTabSz="6858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Clr>
          <a:srgbClr val="0376AF"/>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rgbClr val="0376AF"/>
        </a:buClr>
        <a:buFont typeface="Wingdings"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rgbClr val="0376AF"/>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linicaltrials.gov/ct2/show/NCT04681768"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linicaltrials.gov/ct2/show/NCT02246621" TargetMode="External"/><Relationship Id="rId2" Type="http://schemas.openxmlformats.org/officeDocument/2006/relationships/hyperlink" Target="https://clinicaltrials.gov/ct2/show/NCT02107703"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clinicaltrials.gov/ct2/show/NCT04681768"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80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4"/>
            <a:ext cx="8120446" cy="3022199"/>
          </a:xfrm>
        </p:spPr>
        <p:txBody>
          <a:bodyPr>
            <a:normAutofit/>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Lo studio prevede anche la valutazione di una serie di endpoint aggiuntivi relativi al controllo della malattia e agli esiti riferiti dai pazienti.</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L’analisi del ctDNA sarà effettuata su campioni di plasma raccolti ai giorni 1 e 15 del ciclo 1 e al giorno 1 dei cicli 2 e 3.</a:t>
            </a:r>
          </a:p>
          <a:p>
            <a:pPr marL="0" indent="0">
              <a:buNone/>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Clinical trial identi</a:t>
            </a:r>
            <a:r>
              <a:rPr lang="it-IT" sz="1800" b="1" dirty="0">
                <a:effectLst/>
                <a:latin typeface="Calibri" panose="020F0502020204030204" pitchFamily="34" charset="0"/>
                <a:ea typeface="Calibri" panose="020F0502020204030204" pitchFamily="34" charset="0"/>
                <a:cs typeface="Times New Roman" panose="02020603050405020304" pitchFamily="18" charset="0"/>
              </a:rPr>
              <a:t>ﬁ</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432FF"/>
                </a:solidFill>
                <a:effectLst/>
                <a:latin typeface="Calibri" panose="020F0502020204030204" pitchFamily="34" charset="0"/>
                <a:ea typeface="Calibri" panose="020F0502020204030204" pitchFamily="34" charset="0"/>
                <a:hlinkClick r:id="rId2"/>
              </a:rPr>
              <a:t>NCT04681768</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254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22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E51CED3C-E2B4-9943-B421-A6176C2DCD17}"/>
              </a:ext>
            </a:extLst>
          </p:cNvPr>
          <p:cNvSpPr>
            <a:spLocks noGrp="1"/>
          </p:cNvSpPr>
          <p:nvPr>
            <p:ph type="subTitle" idx="1"/>
          </p:nvPr>
        </p:nvSpPr>
        <p:spPr>
          <a:xfrm>
            <a:off x="0" y="1974273"/>
            <a:ext cx="9144000" cy="2187533"/>
          </a:xfrm>
        </p:spPr>
        <p:txBody>
          <a:bodyPr>
            <a:normAutofit lnSpcReduction="10000"/>
          </a:bodyPr>
          <a:lstStyle/>
          <a:p>
            <a:pPr>
              <a:spcBef>
                <a:spcPts val="0"/>
              </a:spcBef>
            </a:pPr>
            <a:r>
              <a:rPr lang="it-IT" dirty="0"/>
              <a:t>ABEMACARE:</a:t>
            </a:r>
            <a:br>
              <a:rPr lang="it-IT" dirty="0"/>
            </a:br>
            <a:r>
              <a:rPr lang="it-IT" dirty="0"/>
              <a:t>studio osservazionale, prospettico, multicentrico</a:t>
            </a:r>
            <a:br>
              <a:rPr lang="it-IT" dirty="0"/>
            </a:br>
            <a:r>
              <a:rPr lang="it-IT" dirty="0"/>
              <a:t>su abemaciclib in associazione a terapia endocrina</a:t>
            </a:r>
            <a:br>
              <a:rPr lang="it-IT" dirty="0"/>
            </a:br>
            <a:r>
              <a:rPr lang="it-IT" dirty="0"/>
              <a:t>come trattamento di prima linea</a:t>
            </a:r>
            <a:br>
              <a:rPr lang="it-IT" dirty="0"/>
            </a:br>
            <a:r>
              <a:rPr lang="it-IT" dirty="0"/>
              <a:t>in pazienti con carcinoma mammario metastatico</a:t>
            </a:r>
            <a:br>
              <a:rPr lang="it-IT" dirty="0"/>
            </a:br>
            <a:r>
              <a:rPr lang="it-IT" dirty="0"/>
              <a:t>e metastasi viscerali sintomatiche o elevato carico tumorale</a:t>
            </a:r>
          </a:p>
        </p:txBody>
      </p:sp>
      <p:sp>
        <p:nvSpPr>
          <p:cNvPr id="3" name="Rettangolo 2">
            <a:extLst>
              <a:ext uri="{FF2B5EF4-FFF2-40B4-BE49-F238E27FC236}">
                <a16:creationId xmlns:a16="http://schemas.microsoft.com/office/drawing/2014/main" id="{64FB0BFB-F32D-6745-A2C5-59BD71B7DD8F}"/>
              </a:ext>
            </a:extLst>
          </p:cNvPr>
          <p:cNvSpPr/>
          <p:nvPr/>
        </p:nvSpPr>
        <p:spPr>
          <a:xfrm>
            <a:off x="0" y="4108861"/>
            <a:ext cx="9143999" cy="584775"/>
          </a:xfrm>
          <a:prstGeom prst="rect">
            <a:avLst/>
          </a:prstGeom>
        </p:spPr>
        <p:txBody>
          <a:bodyPr wrap="square">
            <a:spAutoFit/>
          </a:bodyPr>
          <a:lstStyle/>
          <a:p>
            <a:pPr algn="ctr"/>
            <a:r>
              <a:rPr lang="it-IT" sz="1800" dirty="0">
                <a:effectLst/>
                <a:ea typeface="Calibri" panose="020F0502020204030204" pitchFamily="34" charset="0"/>
              </a:rPr>
              <a:t>Presentato da: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Johannes Ettl</a:t>
            </a:r>
            <a:r>
              <a:rPr lang="it-IT" sz="1800" dirty="0">
                <a:effectLst/>
                <a:latin typeface="Calibri" panose="020F0502020204030204" pitchFamily="34" charset="0"/>
                <a:ea typeface="Calibri" panose="020F0502020204030204" pitchFamily="34" charset="0"/>
                <a:cs typeface="Calibri" panose="020F0502020204030204" pitchFamily="34" charset="0"/>
              </a:rPr>
              <a:t>*, et al.</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dirty="0">
                <a:effectLst/>
                <a:latin typeface="Calibri" panose="020F0502020204030204" pitchFamily="34" charset="0"/>
                <a:ea typeface="Calibri" panose="020F0502020204030204" pitchFamily="34" charset="0"/>
                <a:cs typeface="Calibri" panose="020F0502020204030204" pitchFamily="34" charset="0"/>
              </a:rPr>
              <a:t>*Klinikum rechts der isar, Frauenklinik und Poliklinik, Technische Universität München, Munich, Germany</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303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3EC0749-7153-DE41-BD62-C28361497CE0}"/>
              </a:ext>
            </a:extLst>
          </p:cNvPr>
          <p:cNvSpPr>
            <a:spLocks noGrp="1"/>
          </p:cNvSpPr>
          <p:nvPr>
            <p:ph idx="1"/>
          </p:nvPr>
        </p:nvSpPr>
        <p:spPr>
          <a:xfrm>
            <a:off x="628649" y="1202961"/>
            <a:ext cx="8297141" cy="3670373"/>
          </a:xfrm>
        </p:spPr>
        <p:txBody>
          <a:bodyPr>
            <a:normAutofit/>
          </a:bodyPr>
          <a:lstStyle/>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Malgrado l’associazione di inibitori CDK4/6 e terapia endocrina (ET) sia diventata lo standard di cura nel trattamento di prima linea del carcinoma mammario metastatico (MBC) ER+/HER2-, grazie agli ottimi risultati in termini di controllo della malattia, sopravvivenza e qualità della vita emersi da numerosi studi, l’uso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upfront</a:t>
            </a:r>
            <a:r>
              <a:rPr lang="it-IT" sz="1800" dirty="0">
                <a:effectLst/>
                <a:latin typeface="Calibri" panose="020F0502020204030204" pitchFamily="34" charset="0"/>
                <a:ea typeface="Calibri" panose="020F0502020204030204" pitchFamily="34" charset="0"/>
                <a:cs typeface="Times New Roman" panose="02020603050405020304" pitchFamily="18" charset="0"/>
              </a:rPr>
              <a:t> della chemioterapia è ancora una pratica comune in pazienti con malattia viscerale sintomatica e/o elevato carico tumorale.</a:t>
            </a:r>
          </a:p>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ABEMACARE è uno studio osservazionale, prospettico, multicentrico, che si propone di indagare l’efficacia (valutata in termini di migliore tasso di risposta obiettiva) di abemaciclib in associazione a ET come trattamento di prima linea in questa specifica popolazione. Lo studio valuterà inoltre il possibile ruolo del DNA tumorale circolante come marcatore predittivo di risposta tumorale precoce.</a:t>
            </a:r>
          </a:p>
        </p:txBody>
      </p:sp>
      <p:sp>
        <p:nvSpPr>
          <p:cNvPr id="3" name="Titolo 2">
            <a:extLst>
              <a:ext uri="{FF2B5EF4-FFF2-40B4-BE49-F238E27FC236}">
                <a16:creationId xmlns:a16="http://schemas.microsoft.com/office/drawing/2014/main" id="{F25A7332-9A05-FF43-9909-628E27D21698}"/>
              </a:ext>
            </a:extLst>
          </p:cNvPr>
          <p:cNvSpPr>
            <a:spLocks noGrp="1"/>
          </p:cNvSpPr>
          <p:nvPr>
            <p:ph type="title"/>
          </p:nvPr>
        </p:nvSpPr>
        <p:spPr/>
        <p:txBody>
          <a:bodyPr/>
          <a:lstStyle/>
          <a:p>
            <a:r>
              <a:rPr lang="it-IT" dirty="0"/>
              <a:t>MESSAGGI CHIAVE</a:t>
            </a:r>
          </a:p>
        </p:txBody>
      </p:sp>
    </p:spTree>
    <p:extLst>
      <p:ext uri="{BB962C8B-B14F-4D97-AF65-F5344CB8AC3E}">
        <p14:creationId xmlns:p14="http://schemas.microsoft.com/office/powerpoint/2010/main" val="212455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3EC0749-7153-DE41-BD62-C28361497CE0}"/>
              </a:ext>
            </a:extLst>
          </p:cNvPr>
          <p:cNvSpPr>
            <a:spLocks noGrp="1"/>
          </p:cNvSpPr>
          <p:nvPr>
            <p:ph idx="1"/>
          </p:nvPr>
        </p:nvSpPr>
        <p:spPr>
          <a:xfrm>
            <a:off x="628649" y="1202961"/>
            <a:ext cx="8297141" cy="3670373"/>
          </a:xfrm>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Sono considerati eleggibili allo studio pazienti con diagnosi documentata di MBC ER+/HER2- e malattia misurabile che presentino segni o sintomi clinici di malattia viscerale oppure segni di elevato carico tumorale. Sono invece esclusi i pazienti già trattati con inibitori CDK4/6 in qualsiasi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setting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o già sottoposti a terapia di prima linea per malattia metastatica.</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L’arruolamento è stato avviato a dicembre 2020 e, alla data del 1° luglio 2022, sono stati inclusi 51 pazienti. L’obiettivo di arruolamento è di 96 pazienti.</a:t>
            </a:r>
          </a:p>
        </p:txBody>
      </p:sp>
      <p:sp>
        <p:nvSpPr>
          <p:cNvPr id="3" name="Titolo 2">
            <a:extLst>
              <a:ext uri="{FF2B5EF4-FFF2-40B4-BE49-F238E27FC236}">
                <a16:creationId xmlns:a16="http://schemas.microsoft.com/office/drawing/2014/main" id="{F25A7332-9A05-FF43-9909-628E27D21698}"/>
              </a:ext>
            </a:extLst>
          </p:cNvPr>
          <p:cNvSpPr>
            <a:spLocks noGrp="1"/>
          </p:cNvSpPr>
          <p:nvPr>
            <p:ph type="title"/>
          </p:nvPr>
        </p:nvSpPr>
        <p:spPr/>
        <p:txBody>
          <a:bodyPr/>
          <a:lstStyle/>
          <a:p>
            <a:r>
              <a:rPr lang="it-IT" dirty="0"/>
              <a:t>MESSAGGI CHIAVE</a:t>
            </a:r>
          </a:p>
        </p:txBody>
      </p:sp>
    </p:spTree>
    <p:extLst>
      <p:ext uri="{BB962C8B-B14F-4D97-AF65-F5344CB8AC3E}">
        <p14:creationId xmlns:p14="http://schemas.microsoft.com/office/powerpoint/2010/main" val="163744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5"/>
            <a:ext cx="8040290" cy="2961562"/>
          </a:xfrm>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L’associazione di inibitori delle chinasi ciclina-dipendenti 4 e 6 (CDK4/6) e terapia endocrina con inibitore delle aromatasi (AI) o fulvestrant è diventata lo standard di cura nel trattamento di prima linea del carcinoma mammario metastatico positivo per i recettori estrogenici (ER), HER2-negativo.</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Numerosi studi hanno fornito risultati eccellenti in termini di controllo della malattia, sopravvivenza e mantenimento della qualità di vita.</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In MONARCH 2 (</a:t>
            </a:r>
            <a:r>
              <a:rPr lang="it-IT" sz="1800" dirty="0">
                <a:solidFill>
                  <a:srgbClr val="0432FF"/>
                </a:solidFill>
                <a:effectLst/>
                <a:latin typeface="Calibri" panose="020F0502020204030204" pitchFamily="34" charset="0"/>
                <a:ea typeface="Calibri" panose="020F0502020204030204" pitchFamily="34" charset="0"/>
                <a:cs typeface="Calibri" panose="020F0502020204030204" pitchFamily="34" charset="0"/>
                <a:hlinkClick r:id="rId2"/>
              </a:rPr>
              <a:t>NCT02107703</a:t>
            </a:r>
            <a:r>
              <a:rPr lang="it-IT" sz="1800" dirty="0">
                <a:solidFill>
                  <a:srgbClr val="434343"/>
                </a:solidFill>
                <a:effectLst/>
                <a:latin typeface="Calibri" panose="020F0502020204030204" pitchFamily="34" charset="0"/>
                <a:ea typeface="Calibri" panose="020F0502020204030204" pitchFamily="34" charset="0"/>
                <a:cs typeface="Times New Roman" panose="02020603050405020304" pitchFamily="18" charset="0"/>
              </a:rPr>
              <a:t>)</a:t>
            </a:r>
            <a:r>
              <a:rPr lang="it-IT"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e MONARCH 3 (</a:t>
            </a:r>
            <a:r>
              <a:rPr lang="it-IT" sz="1800" dirty="0">
                <a:solidFill>
                  <a:srgbClr val="0432FF"/>
                </a:solidFill>
                <a:effectLst/>
                <a:latin typeface="Calibri" panose="020F0502020204030204" pitchFamily="34" charset="0"/>
                <a:ea typeface="Calibri" panose="020F0502020204030204" pitchFamily="34" charset="0"/>
                <a:cs typeface="Calibri" panose="020F0502020204030204" pitchFamily="34" charset="0"/>
                <a:hlinkClick r:id="rId3"/>
              </a:rPr>
              <a:t>NCT02246621</a:t>
            </a:r>
            <a:r>
              <a:rPr lang="it-IT" sz="1800" dirty="0">
                <a:effectLst/>
                <a:latin typeface="Calibri" panose="020F0502020204030204" pitchFamily="34" charset="0"/>
                <a:ea typeface="Calibri" panose="020F0502020204030204" pitchFamily="34" charset="0"/>
                <a:cs typeface="Times New Roman" panose="02020603050405020304" pitchFamily="18" charset="0"/>
              </a:rPr>
              <a:t>), le pazienti con metastasi epatiche hanno ottenuto un beneficio particolarmente ampio dall’uso di abemaciclib.</a:t>
            </a:r>
          </a:p>
        </p:txBody>
      </p:sp>
    </p:spTree>
    <p:extLst>
      <p:ext uri="{BB962C8B-B14F-4D97-AF65-F5344CB8AC3E}">
        <p14:creationId xmlns:p14="http://schemas.microsoft.com/office/powerpoint/2010/main" val="86546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5"/>
            <a:ext cx="8040290" cy="2961562"/>
          </a:xfrm>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Malgrado tali evidenze, molti pazienti del mondo reale con carcinoma mammario metastatico endocrino-sensibile vengono ancora trattati in prima linea con chemioterapia. La presenza di malattia viscerale sintomatica e/o di un elevato carico tumorale è spesso vista come ragione sufficiente per l’uso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upfront</a:t>
            </a:r>
            <a:r>
              <a:rPr lang="it-IT" sz="1800" dirty="0">
                <a:effectLst/>
                <a:latin typeface="Calibri" panose="020F0502020204030204" pitchFamily="34" charset="0"/>
                <a:ea typeface="Calibri" panose="020F0502020204030204" pitchFamily="34" charset="0"/>
                <a:cs typeface="Times New Roman" panose="02020603050405020304" pitchFamily="18" charset="0"/>
              </a:rPr>
              <a:t> della chemioterapia, anche in assenza di crisi viscerale.</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ABEMACARE (</a:t>
            </a:r>
            <a:r>
              <a:rPr lang="it-IT" sz="1800" dirty="0">
                <a:solidFill>
                  <a:srgbClr val="0432FF"/>
                </a:solidFill>
                <a:effectLst/>
                <a:latin typeface="Calibri" panose="020F0502020204030204" pitchFamily="34" charset="0"/>
                <a:ea typeface="Calibri" panose="020F0502020204030204" pitchFamily="34" charset="0"/>
                <a:cs typeface="Calibri" panose="020F0502020204030204" pitchFamily="34" charset="0"/>
                <a:hlinkClick r:id="rId2"/>
              </a:rPr>
              <a:t>NCT04681768</a:t>
            </a:r>
            <a:r>
              <a:rPr lang="it-IT" sz="1800" dirty="0">
                <a:effectLst/>
                <a:latin typeface="Calibri" panose="020F0502020204030204" pitchFamily="34" charset="0"/>
                <a:ea typeface="Calibri" panose="020F0502020204030204" pitchFamily="34" charset="0"/>
                <a:cs typeface="Times New Roman" panose="02020603050405020304" pitchFamily="18" charset="0"/>
              </a:rPr>
              <a:t>) si propone di determinare l’efficacia di abemaciclib in associazione a terapia endocrina come trattamento di prima linea in questa specifica popolazione di pazienti. Sarà inoltre affrontato il quesito se il DNA tumorale circolante (ctDNA) possa essere utilizzato come biomarcatore predittivo di risposta tumorale precoce.</a:t>
            </a:r>
          </a:p>
        </p:txBody>
      </p:sp>
    </p:spTree>
    <p:extLst>
      <p:ext uri="{BB962C8B-B14F-4D97-AF65-F5344CB8AC3E}">
        <p14:creationId xmlns:p14="http://schemas.microsoft.com/office/powerpoint/2010/main" val="208584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4"/>
            <a:ext cx="8120446" cy="3022199"/>
          </a:xfrm>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ABEMACARE è uno studio osservazionale prospettico, multicentrico, non interventistico.</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Lo studio, condotto presso 10 centri oncologici tedeschi, prevede l’arruolamento di 96 pazienti sottoposti a trattamento di prima linea con abemaciclib in associazione ad AI o fulvestrant.</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L’arruolamento è stato avviato nel dicembre del 2020.</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Alla data del 1° luglio 2022, sono stati inclusi 51 pazienti presso sei centri sperimentali.</a:t>
            </a:r>
          </a:p>
        </p:txBody>
      </p:sp>
    </p:spTree>
    <p:extLst>
      <p:ext uri="{BB962C8B-B14F-4D97-AF65-F5344CB8AC3E}">
        <p14:creationId xmlns:p14="http://schemas.microsoft.com/office/powerpoint/2010/main" val="15624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4"/>
            <a:ext cx="8120446" cy="3022199"/>
          </a:xfrm>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Sono considerati eleggibili pazienti con diagnosi documentata di carcinoma mammario metastatico ER+/HER2- e malattia viscerale misurabile che soddisfino uno dei seguenti criteri di inclusione: presenza di segni o sintomi clinici di malattia viscerale (per es., versamento pleurico, ascite, dolore addominale da metastasi epatiche o peritoneali, dispnea da versamento pleurico o linfangite polmonare, aumento degli enzimi epatici o del livello di bilirubina [&gt;2x il limite superiore di normalità, o ULN]) o di segni di elevato carico tumorale (per es., LDH &gt;399 U/l con K+ nell’intervallo normale, livelli anormali di CEA o CA 15-3 [&gt;2x ULN], segni radiologici di linfangite polmonare, infiltrazione del midollo osseo citologicamente confermata).</a:t>
            </a:r>
          </a:p>
        </p:txBody>
      </p:sp>
    </p:spTree>
    <p:extLst>
      <p:ext uri="{BB962C8B-B14F-4D97-AF65-F5344CB8AC3E}">
        <p14:creationId xmlns:p14="http://schemas.microsoft.com/office/powerpoint/2010/main" val="2846772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4"/>
            <a:ext cx="8120446" cy="3022199"/>
          </a:xfrm>
        </p:spPr>
        <p:txBody>
          <a:bodyPr>
            <a:normAutofit/>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Sono esclusi dallo studio i pazienti con anamnesi di pregresso trattamento con inibitore CDK4/6 in qualsiasi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setting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o già sottoposti a terapia di prima linea per malattia metastatica.</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L’endpoint primario è il migliore tasso di risposta obiettiva (ORR), definito come percentuale di pazienti con risposta parziale (PR) o risposta completa (CR) al trattamento in studio secondo i criteri di valutazione RECIST v1.1. L’ORR sarà analizzato mediante test del chi quadro a un gruppo a un livello di significatività del 5%. Le ipotesi testate sono: H0: ORR = 0,43, HA: ORR ≠ 0,43. Sarà inoltre fornito l’IC al 95% associato.</a:t>
            </a:r>
          </a:p>
        </p:txBody>
      </p:sp>
    </p:spTree>
    <p:extLst>
      <p:ext uri="{BB962C8B-B14F-4D97-AF65-F5344CB8AC3E}">
        <p14:creationId xmlns:p14="http://schemas.microsoft.com/office/powerpoint/2010/main" val="146544160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879</Words>
  <Application>Microsoft Office PowerPoint</Application>
  <PresentationFormat>Presentazione su schermo (16:9)</PresentationFormat>
  <Paragraphs>32</Paragraphs>
  <Slides>11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Wingdings</vt:lpstr>
      <vt:lpstr>Tema di Office</vt:lpstr>
      <vt:lpstr>Presentazione standard di PowerPoint</vt:lpstr>
      <vt:lpstr>Presentazione standard di PowerPoint</vt:lpstr>
      <vt:lpstr>MESSAGGI CHIAVE</vt:lpstr>
      <vt:lpstr>MESSAGGI CHIAVE</vt:lpstr>
      <vt:lpstr>BACKGROUND</vt:lpstr>
      <vt:lpstr>BACKGROUND</vt:lpstr>
      <vt:lpstr>BACKGROUND</vt:lpstr>
      <vt:lpstr>BACKGROUND</vt:lpstr>
      <vt:lpstr>BACKGROUND</vt:lpstr>
      <vt:lpstr>BACKGROUND</vt:lpstr>
      <vt:lpstr>Presentazione standard di PowerPoint</vt:lpstr>
    </vt:vector>
  </TitlesOfParts>
  <Manager/>
  <Company>Infomedica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ESMO22 | BC | CDK4/6i</dc:title>
  <dc:subject/>
  <dc:creator>Giorgio Mantovani</dc:creator>
  <cp:keywords/>
  <dc:description/>
  <cp:lastModifiedBy>Ili infomedica</cp:lastModifiedBy>
  <cp:revision>247</cp:revision>
  <dcterms:created xsi:type="dcterms:W3CDTF">2019-04-12T11:26:00Z</dcterms:created>
  <dcterms:modified xsi:type="dcterms:W3CDTF">2022-12-14T10:52:51Z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